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87" r:id="rId3"/>
    <p:sldId id="312" r:id="rId4"/>
    <p:sldId id="313" r:id="rId5"/>
    <p:sldId id="316" r:id="rId6"/>
    <p:sldId id="314" r:id="rId7"/>
    <p:sldId id="317" r:id="rId8"/>
    <p:sldId id="319" r:id="rId9"/>
    <p:sldId id="320" r:id="rId10"/>
    <p:sldId id="321" r:id="rId11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24" autoAdjust="0"/>
    <p:restoredTop sz="95320" autoAdjust="0"/>
  </p:normalViewPr>
  <p:slideViewPr>
    <p:cSldViewPr snapToGrid="0">
      <p:cViewPr>
        <p:scale>
          <a:sx n="100" d="100"/>
          <a:sy n="100" d="100"/>
        </p:scale>
        <p:origin x="178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41F6A-E368-4BF3-BBF2-0CD7190A8E09}" type="datetimeFigureOut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571EA-E16B-4E8E-B6A6-9550B1778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80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71EA-E16B-4E8E-B6A6-9550B17787D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85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9BBD3-BEC7-4824-B319-EA137610C2C9}" type="datetimeFigureOut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D4ED-E727-42FC-9D8C-DC3B5EAB5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7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9BBD3-BEC7-4824-B319-EA137610C2C9}" type="datetimeFigureOut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D4ED-E727-42FC-9D8C-DC3B5EAB5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31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9BBD3-BEC7-4824-B319-EA137610C2C9}" type="datetimeFigureOut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D4ED-E727-42FC-9D8C-DC3B5EAB5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94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9BBD3-BEC7-4824-B319-EA137610C2C9}" type="datetimeFigureOut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D4ED-E727-42FC-9D8C-DC3B5EAB5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07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9BBD3-BEC7-4824-B319-EA137610C2C9}" type="datetimeFigureOut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D4ED-E727-42FC-9D8C-DC3B5EAB5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27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9BBD3-BEC7-4824-B319-EA137610C2C9}" type="datetimeFigureOut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D4ED-E727-42FC-9D8C-DC3B5EAB5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0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9BBD3-BEC7-4824-B319-EA137610C2C9}" type="datetimeFigureOut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D4ED-E727-42FC-9D8C-DC3B5EAB5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9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9BBD3-BEC7-4824-B319-EA137610C2C9}" type="datetimeFigureOut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D4ED-E727-42FC-9D8C-DC3B5EAB5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45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9BBD3-BEC7-4824-B319-EA137610C2C9}" type="datetimeFigureOut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D4ED-E727-42FC-9D8C-DC3B5EAB5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0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9BBD3-BEC7-4824-B319-EA137610C2C9}" type="datetimeFigureOut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D4ED-E727-42FC-9D8C-DC3B5EAB5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86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9BBD3-BEC7-4824-B319-EA137610C2C9}" type="datetimeFigureOut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D4ED-E727-42FC-9D8C-DC3B5EAB5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17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9BBD3-BEC7-4824-B319-EA137610C2C9}" type="datetimeFigureOut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5D4ED-E727-42FC-9D8C-DC3B5EAB5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17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kjc.seu.edu.cn/2024/0301/c29197a482689/pag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ohrss.gov.cn/SYrlzyhshbzb/ztzl/zyhzyzggg/zcwj_zc/zc/202111/t20211102_426565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3EA56-EFA1-455F-A88E-62FCC064C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604985"/>
            <a:ext cx="10668000" cy="92333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5400" b="1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国自然项目</a:t>
            </a:r>
            <a:r>
              <a:rPr lang="zh-CN" altLang="en-US" sz="5400" b="1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形式</a:t>
            </a:r>
            <a:r>
              <a:rPr lang="zh-CN" altLang="en-US" sz="5400" b="1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审查常见问题清单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BD05064-E7CB-4AD1-9DDF-4A9169ED9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57724"/>
            <a:ext cx="9144000" cy="885371"/>
          </a:xfrm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科研院基础办</a:t>
            </a:r>
            <a:endParaRPr lang="en-US" altLang="zh-CN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b="1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b="1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22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35852743-8DE9-504C-DF54-11094DC1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477"/>
            <a:ext cx="10515600" cy="584775"/>
          </a:xfrm>
        </p:spPr>
        <p:txBody>
          <a:bodyPr vert="horz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：附件未按要求上传材料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35852743-8DE9-504C-DF54-11094DC11F00}"/>
              </a:ext>
            </a:extLst>
          </p:cNvPr>
          <p:cNvSpPr txBox="1">
            <a:spLocks/>
          </p:cNvSpPr>
          <p:nvPr/>
        </p:nvSpPr>
        <p:spPr>
          <a:xfrm>
            <a:off x="281940" y="643252"/>
            <a:ext cx="11628120" cy="28623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请按照正确的申报书填报说明与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撰写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提纲（特别是交叉学部，不要选错学部！）提供附件。</a:t>
            </a:r>
            <a:endParaRPr lang="en-US" altLang="zh-CN" sz="20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要求传申请人近五年代表作，则必须要传</a:t>
            </a:r>
            <a:r>
              <a:rPr lang="en-US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及以</a:t>
            </a:r>
            <a:r>
              <a:rPr lang="zh-CN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后发表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申请项目相关的</a:t>
            </a:r>
            <a:r>
              <a:rPr lang="zh-CN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代表性</a:t>
            </a:r>
            <a:r>
              <a:rPr lang="zh-CN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年申报要求传</a:t>
            </a:r>
            <a:r>
              <a:rPr lang="en-US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日及以后，以此类推。</a:t>
            </a:r>
            <a:endParaRPr lang="en-US" altLang="zh-CN" sz="20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合作创新研究团队、外国学者研究基金项目、各类国际（地区）合作研究与交流项目中要求的合作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协议等项目要求上传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，按照科研院</a:t>
            </a:r>
            <a:r>
              <a:rPr lang="zh-CN" altLang="en-US" sz="2000">
                <a:hlinkClick r:id="rId2"/>
              </a:rPr>
              <a:t>基础办业务办理说明一：国家自然科学基金申报各类用印申请及填报说明 </a:t>
            </a:r>
            <a:r>
              <a:rPr lang="en-US" altLang="zh-CN" sz="2000">
                <a:hlinkClick r:id="rId2"/>
              </a:rPr>
              <a:t>(</a:t>
            </a:r>
            <a:r>
              <a:rPr lang="en-US" altLang="zh-CN" sz="2000">
                <a:hlinkClick r:id="rId2"/>
              </a:rPr>
              <a:t>seu.edu.cn</a:t>
            </a:r>
            <a:r>
              <a:rPr lang="en-US" altLang="zh-CN" sz="2000" smtClean="0">
                <a:hlinkClick r:id="rId2"/>
              </a:rPr>
              <a:t>)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进行办理。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77" y="3657732"/>
            <a:ext cx="5724525" cy="838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8117820" y="5485193"/>
            <a:ext cx="3149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b="1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篇代表作附件名称建议格式！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868139" y="3892166"/>
            <a:ext cx="4721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不要选错学部，申报书的填报说明差别很大！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" y="4680488"/>
            <a:ext cx="7532370" cy="19787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47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35852743-8DE9-504C-DF54-11094DC1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477"/>
            <a:ext cx="10515600" cy="584775"/>
          </a:xfrm>
        </p:spPr>
        <p:txBody>
          <a:bodyPr vert="horz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</a:t>
            </a:r>
            <a:r>
              <a:rPr lang="zh-CN" altLang="en-US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按指南要求填写申请代码</a:t>
            </a:r>
            <a:r>
              <a:rPr lang="en-US" altLang="zh-CN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和主要研究方向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8" y="4813935"/>
            <a:ext cx="10182225" cy="1847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61974"/>
          <a:stretch/>
        </p:blipFill>
        <p:spPr>
          <a:xfrm>
            <a:off x="1004888" y="2415540"/>
            <a:ext cx="10182225" cy="22021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35852743-8DE9-504C-DF54-11094DC11F00}"/>
              </a:ext>
            </a:extLst>
          </p:cNvPr>
          <p:cNvSpPr txBox="1">
            <a:spLocks/>
          </p:cNvSpPr>
          <p:nvPr/>
        </p:nvSpPr>
        <p:spPr>
          <a:xfrm>
            <a:off x="281940" y="948389"/>
            <a:ext cx="11628120" cy="96128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重点项目、联合基金项目、国际（地区）合作研究与交流项目等指南会对申报代码</a:t>
            </a:r>
            <a:r>
              <a:rPr lang="en-US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有要求！</a:t>
            </a:r>
            <a:endParaRPr lang="en-US" altLang="zh-CN" sz="20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部分项目还会对主要研究方向有强制要求，必须按照指南规定的代码范围中选取，否则形审不合格！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58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35852743-8DE9-504C-DF54-11094DC1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477"/>
            <a:ext cx="10515600" cy="584775"/>
          </a:xfrm>
        </p:spPr>
        <p:txBody>
          <a:bodyPr vert="horz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</a:t>
            </a:r>
            <a:r>
              <a:rPr lang="zh-CN" altLang="en-US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按指南要求在正文部分增加相关情况说明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35852743-8DE9-504C-DF54-11094DC11F00}"/>
              </a:ext>
            </a:extLst>
          </p:cNvPr>
          <p:cNvSpPr txBox="1">
            <a:spLocks/>
          </p:cNvSpPr>
          <p:nvPr/>
        </p:nvSpPr>
        <p:spPr>
          <a:xfrm>
            <a:off x="281940" y="891457"/>
            <a:ext cx="11628120" cy="1015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重点项目、重大研究计划等指南会要求在</a:t>
            </a:r>
            <a:r>
              <a:rPr lang="zh-CN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申请书正文部分“立项依据”</a:t>
            </a:r>
            <a:r>
              <a:rPr lang="zh-CN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之前</a:t>
            </a:r>
            <a:r>
              <a:rPr lang="zh-CN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相关创新性说明，或者是明确对应本项目指南中的资助研究方向，否则形审不合格！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46" y="4354747"/>
            <a:ext cx="5334462" cy="21276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2" y="4354747"/>
            <a:ext cx="5334462" cy="21276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575" y="2280603"/>
            <a:ext cx="9848850" cy="1885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35852743-8DE9-504C-DF54-11094DC1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477"/>
            <a:ext cx="10515600" cy="584775"/>
          </a:xfrm>
        </p:spPr>
        <p:txBody>
          <a:bodyPr vert="horz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：参与人员与职称数量不一致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35852743-8DE9-504C-DF54-11094DC11F00}"/>
              </a:ext>
            </a:extLst>
          </p:cNvPr>
          <p:cNvSpPr txBox="1">
            <a:spLocks/>
          </p:cNvSpPr>
          <p:nvPr/>
        </p:nvSpPr>
        <p:spPr>
          <a:xfrm>
            <a:off x="243654" y="701567"/>
            <a:ext cx="11628120" cy="19389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参与人数量（超过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个的只填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一定要和下方</a:t>
            </a:r>
            <a:r>
              <a:rPr lang="zh-CN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</a:t>
            </a:r>
            <a:r>
              <a:rPr lang="zh-CN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、中级、初级和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博士后</a:t>
            </a:r>
            <a:r>
              <a:rPr lang="zh-CN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保持一致</a:t>
            </a:r>
            <a:r>
              <a:rPr lang="zh-CN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否则形审不合格！</a:t>
            </a:r>
            <a:r>
              <a:rPr lang="zh-CN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博士后如有助理研究员职称，可归类中级职称或博士后都可以，但只能计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zh-CN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。博士生</a:t>
            </a:r>
            <a:r>
              <a:rPr lang="zh-CN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、硕士生、本科生</a:t>
            </a:r>
            <a:r>
              <a:rPr lang="zh-CN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允许列</a:t>
            </a:r>
            <a:r>
              <a:rPr lang="zh-CN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r>
              <a:rPr lang="zh-CN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不清楚职称级别的，请自行查看职称</a:t>
            </a:r>
            <a:r>
              <a:rPr lang="zh-CN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对照表：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职称系列（专业）各层级名称 (mohrss.gov.cn)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5" y="2907030"/>
            <a:ext cx="98107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35852743-8DE9-504C-DF54-11094DC1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477"/>
            <a:ext cx="10515600" cy="584775"/>
          </a:xfrm>
        </p:spPr>
        <p:txBody>
          <a:bodyPr vert="horz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：预算说明书格式不正确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35852743-8DE9-504C-DF54-11094DC11F00}"/>
              </a:ext>
            </a:extLst>
          </p:cNvPr>
          <p:cNvSpPr txBox="1">
            <a:spLocks/>
          </p:cNvSpPr>
          <p:nvPr/>
        </p:nvSpPr>
        <p:spPr>
          <a:xfrm>
            <a:off x="278378" y="793723"/>
            <a:ext cx="11628120" cy="1015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费用必须按照设备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费、业务费、劳务费三个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类别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填报！否则形审不合格！</a:t>
            </a:r>
            <a:endParaRPr lang="en-US" altLang="zh-CN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、必须要对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单位资质及资金外拨情况、自筹资金进行必要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16548"/>
          <a:stretch/>
        </p:blipFill>
        <p:spPr>
          <a:xfrm>
            <a:off x="6289497" y="1879611"/>
            <a:ext cx="5767445" cy="8678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957"/>
          <a:stretch/>
        </p:blipFill>
        <p:spPr>
          <a:xfrm>
            <a:off x="135058" y="4489983"/>
            <a:ext cx="6080508" cy="9931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l="2501" r="2855" b="16672"/>
          <a:stretch/>
        </p:blipFill>
        <p:spPr>
          <a:xfrm>
            <a:off x="135058" y="2760633"/>
            <a:ext cx="6080507" cy="8512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/>
          <a:srcRect l="3960" r="3093"/>
          <a:stretch/>
        </p:blipFill>
        <p:spPr>
          <a:xfrm>
            <a:off x="6289498" y="3611923"/>
            <a:ext cx="5767445" cy="851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/>
          <a:srcRect l="1957" r="2154"/>
          <a:stretch/>
        </p:blipFill>
        <p:spPr>
          <a:xfrm>
            <a:off x="4155311" y="5590572"/>
            <a:ext cx="7797187" cy="12154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44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35852743-8DE9-504C-DF54-11094DC1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477"/>
            <a:ext cx="10515600" cy="584775"/>
          </a:xfrm>
        </p:spPr>
        <p:txBody>
          <a:bodyPr vert="horz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：报告正文格式不正确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6" y="4061680"/>
            <a:ext cx="5038725" cy="2362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4" y="1336105"/>
            <a:ext cx="5670080" cy="2495134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7B8671D-ADE5-D002-E66C-83CD52A716D3}"/>
              </a:ext>
            </a:extLst>
          </p:cNvPr>
          <p:cNvCxnSpPr>
            <a:cxnSpLocks/>
          </p:cNvCxnSpPr>
          <p:nvPr/>
        </p:nvCxnSpPr>
        <p:spPr>
          <a:xfrm flipH="1">
            <a:off x="3384817" y="1377375"/>
            <a:ext cx="2583983" cy="2349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B7B8671D-ADE5-D002-E66C-83CD52A716D3}"/>
              </a:ext>
            </a:extLst>
          </p:cNvPr>
          <p:cNvCxnSpPr>
            <a:cxnSpLocks/>
          </p:cNvCxnSpPr>
          <p:nvPr/>
        </p:nvCxnSpPr>
        <p:spPr>
          <a:xfrm flipH="1">
            <a:off x="4176074" y="2057552"/>
            <a:ext cx="1904215" cy="4594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B7B8671D-ADE5-D002-E66C-83CD52A716D3}"/>
              </a:ext>
            </a:extLst>
          </p:cNvPr>
          <p:cNvCxnSpPr>
            <a:cxnSpLocks/>
          </p:cNvCxnSpPr>
          <p:nvPr/>
        </p:nvCxnSpPr>
        <p:spPr>
          <a:xfrm flipH="1">
            <a:off x="3487918" y="3384000"/>
            <a:ext cx="2322482" cy="763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664675" y="1146934"/>
            <a:ext cx="6096000" cy="51193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06400" algn="just">
              <a:lnSpc>
                <a:spcPts val="28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、抬头必须是“报告正文”，不能说“正文：”或“二、正文”。</a:t>
            </a:r>
          </a:p>
          <a:p>
            <a:pPr indent="406400" algn="just">
              <a:lnSpc>
                <a:spcPts val="28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、蓝色的提纲标题及括号中的文字不得删除或改动。</a:t>
            </a:r>
          </a:p>
          <a:p>
            <a:pPr indent="406400" algn="just">
              <a:lnSpc>
                <a:spcPts val="2800"/>
              </a:lnSpc>
              <a:spcBef>
                <a:spcPts val="0"/>
              </a:spcBef>
            </a:pPr>
            <a:r>
              <a:rPr lang="en-US" altLang="zh-CN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、年度研究计划及预期研究结果：</a:t>
            </a:r>
            <a:r>
              <a:rPr lang="en-US" altLang="zh-CN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2025</a:t>
            </a:r>
            <a:r>
              <a:rPr lang="zh-CN" altLang="zh-CN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号开始，与研究期限一致，不能有间隔，不能有打字错误</a:t>
            </a:r>
            <a:r>
              <a:rPr lang="zh-CN" altLang="en-US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kern="100">
              <a:solidFill>
                <a:srgbClr val="FF0000"/>
              </a:solidFill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CN" altLang="en-US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起止日期与项目研究期限一致，有部分老师使用旧版申报书，开始时间</a:t>
            </a:r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2021/2022/2023</a:t>
            </a:r>
          </a:p>
          <a:p>
            <a:pPr marL="285750" indent="-285750" algn="just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CN" altLang="en-US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每个时间段衔接：不能有间隔，错误示例：</a:t>
            </a:r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2025</a:t>
            </a:r>
            <a:r>
              <a:rPr lang="zh-CN" altLang="en-US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-2025</a:t>
            </a:r>
            <a:r>
              <a:rPr lang="zh-CN" altLang="en-US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月，</a:t>
            </a:r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2026</a:t>
            </a:r>
            <a:r>
              <a:rPr lang="zh-CN" altLang="en-US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-2026</a:t>
            </a:r>
            <a:r>
              <a:rPr lang="zh-CN" altLang="en-US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月，出现了两个月的间隔，不合格</a:t>
            </a:r>
            <a:r>
              <a:rPr lang="zh-CN" altLang="en-US" b="1" kern="10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b="1" kern="100" smtClean="0">
              <a:solidFill>
                <a:srgbClr val="FF0000"/>
              </a:solidFill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CN" altLang="en-US" b="1" kern="10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其他低级</a:t>
            </a:r>
            <a:r>
              <a:rPr lang="zh-CN" altLang="en-US" b="1" kern="10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en-US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20119</a:t>
            </a:r>
            <a:r>
              <a:rPr lang="zh-CN" altLang="en-US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年、</a:t>
            </a:r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20xx</a:t>
            </a:r>
            <a:r>
              <a:rPr lang="zh-CN" altLang="en-US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日、</a:t>
            </a:r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31</a:t>
            </a:r>
            <a:r>
              <a:rPr lang="zh-CN" altLang="en-US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日</a:t>
            </a:r>
            <a:endParaRPr lang="en-US" altLang="zh-CN" b="1" kern="100">
              <a:solidFill>
                <a:srgbClr val="FF0000"/>
              </a:solidFill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zh-CN" altLang="en-US" b="1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建议按年度撰写</a:t>
            </a:r>
            <a:endParaRPr lang="en-US" altLang="zh-CN" b="1" kern="100">
              <a:solidFill>
                <a:srgbClr val="FF0000"/>
              </a:solidFill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  <a:p>
            <a:pPr indent="406400" algn="just">
              <a:lnSpc>
                <a:spcPts val="28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kern="10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kern="10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不能</a:t>
            </a:r>
            <a:r>
              <a:rPr lang="zh-CN" altLang="zh-CN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漏预期研究</a:t>
            </a:r>
            <a:r>
              <a:rPr lang="zh-CN" altLang="zh-CN" kern="10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成果</a:t>
            </a:r>
            <a:r>
              <a:rPr lang="zh-CN" altLang="en-US" kern="10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！</a:t>
            </a:r>
            <a:r>
              <a:rPr lang="zh-CN" altLang="zh-CN" kern="10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zh-CN" kern="10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可单独写一段，或穿插在每个研究年度内</a:t>
            </a:r>
            <a:r>
              <a:rPr lang="zh-CN" altLang="zh-CN" kern="10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）</a:t>
            </a:r>
            <a:endParaRPr lang="zh-CN" altLang="zh-CN" kern="100">
              <a:solidFill>
                <a:srgbClr val="FF0000"/>
              </a:solidFill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8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35852743-8DE9-504C-DF54-11094DC1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477"/>
            <a:ext cx="10515600" cy="584775"/>
          </a:xfrm>
        </p:spPr>
        <p:txBody>
          <a:bodyPr vert="horz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：报告正文其他需要说明的情况格式不对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35852743-8DE9-504C-DF54-11094DC11F00}"/>
              </a:ext>
            </a:extLst>
          </p:cNvPr>
          <p:cNvSpPr txBox="1">
            <a:spLocks/>
          </p:cNvSpPr>
          <p:nvPr/>
        </p:nvSpPr>
        <p:spPr>
          <a:xfrm>
            <a:off x="281940" y="861264"/>
            <a:ext cx="11628120" cy="5539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r>
              <a:rPr lang="zh-CN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需要说明的情况，如果没有内容，一律写 无 ，不得删除，或者不</a:t>
            </a:r>
            <a:r>
              <a:rPr lang="zh-CN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</a:t>
            </a:r>
            <a:r>
              <a:rPr lang="zh-CN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5"/>
          <a:stretch/>
        </p:blipFill>
        <p:spPr>
          <a:xfrm>
            <a:off x="6465585" y="1724629"/>
            <a:ext cx="5116010" cy="476877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03"/>
          <a:stretch/>
        </p:blipFill>
        <p:spPr>
          <a:xfrm>
            <a:off x="610404" y="1724629"/>
            <a:ext cx="5244777" cy="243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35852743-8DE9-504C-DF54-11094DC1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477"/>
            <a:ext cx="10515600" cy="584775"/>
          </a:xfrm>
        </p:spPr>
        <p:txBody>
          <a:bodyPr vert="horz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：简历抬头职称与学术经历不一致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35852743-8DE9-504C-DF54-11094DC11F00}"/>
              </a:ext>
            </a:extLst>
          </p:cNvPr>
          <p:cNvSpPr txBox="1">
            <a:spLocks/>
          </p:cNvSpPr>
          <p:nvPr/>
        </p:nvSpPr>
        <p:spPr>
          <a:xfrm>
            <a:off x="252203" y="684649"/>
            <a:ext cx="11628120" cy="14773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zh-CN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抬头</a:t>
            </a:r>
            <a:r>
              <a:rPr lang="zh-CN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职称与科研与学术工作经历至今段职称一致，访问学者职称填写无。</a:t>
            </a:r>
          </a:p>
          <a:p>
            <a:pPr>
              <a:lnSpc>
                <a:spcPct val="150000"/>
              </a:lnSpc>
            </a:pPr>
            <a:r>
              <a:rPr lang="zh-CN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注意博士后职称，有助理研究员职称填在科研与学术工作经历中，没有职称认定在科研与学术工作经历填无。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C:\Users\10300\AppData\Local\Temp\1646027489(1)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89" y="1910021"/>
            <a:ext cx="3085171" cy="2181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矩形 3"/>
          <p:cNvSpPr/>
          <p:nvPr/>
        </p:nvSpPr>
        <p:spPr>
          <a:xfrm>
            <a:off x="9682980" y="2815980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有</a:t>
            </a:r>
            <a:r>
              <a:rPr lang="zh-CN" altLang="zh-CN" b="1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助理</a:t>
            </a:r>
            <a:r>
              <a:rPr lang="zh-CN" altLang="zh-CN" b="1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研究院职称证书</a:t>
            </a:r>
            <a:endParaRPr lang="zh-CN" altLang="en-US"/>
          </a:p>
        </p:txBody>
      </p:sp>
      <p:pic>
        <p:nvPicPr>
          <p:cNvPr id="12" name="图片 11" descr="C:\Users\10300\AppData\Local\Temp\1646027981(1)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014" y="4412420"/>
            <a:ext cx="3085171" cy="2181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r="16637"/>
          <a:stretch/>
        </p:blipFill>
        <p:spPr>
          <a:xfrm>
            <a:off x="162993" y="2324383"/>
            <a:ext cx="6091244" cy="3533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矩形 13"/>
          <p:cNvSpPr/>
          <p:nvPr/>
        </p:nvSpPr>
        <p:spPr>
          <a:xfrm>
            <a:off x="252203" y="5946120"/>
            <a:ext cx="5730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机械工程与力学学院 与 机械工程和力学 不一致</a:t>
            </a: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463994" y="5516716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无</a:t>
            </a:r>
            <a:r>
              <a:rPr lang="zh-CN" altLang="zh-CN" b="1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助理</a:t>
            </a:r>
            <a:r>
              <a:rPr lang="zh-CN" altLang="zh-CN" b="1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研究院职称证书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3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35852743-8DE9-504C-DF54-11094DC1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477"/>
            <a:ext cx="10515600" cy="584775"/>
          </a:xfrm>
        </p:spPr>
        <p:txBody>
          <a:bodyPr vert="horz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32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：简历近五年其他项目填写错误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35852743-8DE9-504C-DF54-11094DC11F00}"/>
              </a:ext>
            </a:extLst>
          </p:cNvPr>
          <p:cNvSpPr txBox="1">
            <a:spLocks/>
          </p:cNvSpPr>
          <p:nvPr/>
        </p:nvSpPr>
        <p:spPr>
          <a:xfrm>
            <a:off x="169142" y="754500"/>
            <a:ext cx="11628120" cy="96128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近五年主持或参加的其他科研项目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课题（国家自然科学基金项目除外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）指的是近五年获批立项的项目，比如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年申报，应该是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日及之后获批立项的项目，依次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顺延</a:t>
            </a:r>
            <a:r>
              <a:rPr lang="zh-CN" altLang="en-US" sz="20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80523" y="2560253"/>
            <a:ext cx="3149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项目（</a:t>
            </a:r>
            <a:r>
              <a:rPr lang="en-US" altLang="zh-CN" b="1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b="1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）非近五年，删除！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79" y="1827037"/>
            <a:ext cx="7382641" cy="18357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3819770"/>
            <a:ext cx="7690082" cy="2865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矩形 12"/>
          <p:cNvSpPr/>
          <p:nvPr/>
        </p:nvSpPr>
        <p:spPr>
          <a:xfrm>
            <a:off x="627360" y="5067673"/>
            <a:ext cx="3149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项目（</a:t>
            </a:r>
            <a:r>
              <a:rPr lang="en-US" altLang="zh-CN" b="1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b="1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）非近五年，删除！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5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8402</TotalTime>
  <Words>817</Words>
  <Application>Microsoft Office PowerPoint</Application>
  <PresentationFormat>宽屏</PresentationFormat>
  <Paragraphs>42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等线</vt:lpstr>
      <vt:lpstr>等线 Light</vt:lpstr>
      <vt:lpstr>仿宋_GB2312</vt:lpstr>
      <vt:lpstr>微软雅黑</vt:lpstr>
      <vt:lpstr>Arial</vt:lpstr>
      <vt:lpstr>Calibri</vt:lpstr>
      <vt:lpstr>Calibri Light</vt:lpstr>
      <vt:lpstr>Times New Roman</vt:lpstr>
      <vt:lpstr>Wingdings</vt:lpstr>
      <vt:lpstr>Office Theme</vt:lpstr>
      <vt:lpstr>国自然项目形式审查常见问题清单</vt:lpstr>
      <vt:lpstr>问题1：未按指南要求填写申请代码1和主要研究方向</vt:lpstr>
      <vt:lpstr>问题2：未按指南要求在正文部分增加相关情况说明</vt:lpstr>
      <vt:lpstr>问题3：参与人员与职称数量不一致</vt:lpstr>
      <vt:lpstr>问题4：预算说明书格式不正确</vt:lpstr>
      <vt:lpstr>问题5：报告正文格式不正确</vt:lpstr>
      <vt:lpstr>问题6：报告正文其他需要说明的情况格式不对</vt:lpstr>
      <vt:lpstr>问题7：简历抬头职称与学术经历不一致</vt:lpstr>
      <vt:lpstr>问题8：简历近五年其他项目填写错误</vt:lpstr>
      <vt:lpstr>问题9：附件未按要求上传材料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国家自然科学基金形式审查</dc:title>
  <dc:creator>焦伟</dc:creator>
  <cp:lastModifiedBy>203</cp:lastModifiedBy>
  <cp:revision>182</cp:revision>
  <cp:lastPrinted>2021-03-02T08:36:18Z</cp:lastPrinted>
  <dcterms:created xsi:type="dcterms:W3CDTF">2020-03-18T04:45:43Z</dcterms:created>
  <dcterms:modified xsi:type="dcterms:W3CDTF">2024-04-23T09:25:23Z</dcterms:modified>
</cp:coreProperties>
</file>